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325" r:id="rId6"/>
    <p:sldId id="260" r:id="rId7"/>
    <p:sldId id="261" r:id="rId8"/>
    <p:sldId id="263" r:id="rId9"/>
    <p:sldId id="311" r:id="rId10"/>
    <p:sldId id="358" r:id="rId11"/>
    <p:sldId id="359" r:id="rId12"/>
    <p:sldId id="353" r:id="rId13"/>
    <p:sldId id="364" r:id="rId14"/>
    <p:sldId id="329" r:id="rId15"/>
    <p:sldId id="365" r:id="rId16"/>
    <p:sldId id="366" r:id="rId17"/>
    <p:sldId id="367" r:id="rId18"/>
    <p:sldId id="372" r:id="rId19"/>
    <p:sldId id="373" r:id="rId20"/>
    <p:sldId id="374" r:id="rId21"/>
    <p:sldId id="375" r:id="rId22"/>
    <p:sldId id="371" r:id="rId23"/>
    <p:sldId id="368" r:id="rId24"/>
    <p:sldId id="369" r:id="rId25"/>
    <p:sldId id="370" r:id="rId26"/>
    <p:sldId id="360" r:id="rId27"/>
    <p:sldId id="378" r:id="rId28"/>
    <p:sldId id="377" r:id="rId29"/>
    <p:sldId id="376" r:id="rId30"/>
    <p:sldId id="343" r:id="rId31"/>
    <p:sldId id="287" r:id="rId32"/>
    <p:sldId id="299" r:id="rId33"/>
    <p:sldId id="300" r:id="rId34"/>
    <p:sldId id="316" r:id="rId35"/>
    <p:sldId id="301" r:id="rId36"/>
    <p:sldId id="298" r:id="rId37"/>
    <p:sldId id="344" r:id="rId38"/>
    <p:sldId id="345" r:id="rId39"/>
    <p:sldId id="319" r:id="rId40"/>
    <p:sldId id="320" r:id="rId41"/>
    <p:sldId id="321" r:id="rId42"/>
    <p:sldId id="310" r:id="rId43"/>
    <p:sldId id="346" r:id="rId44"/>
    <p:sldId id="347" r:id="rId45"/>
    <p:sldId id="318" r:id="rId46"/>
    <p:sldId id="313" r:id="rId47"/>
    <p:sldId id="348" r:id="rId48"/>
    <p:sldId id="317" r:id="rId49"/>
    <p:sldId id="363" r:id="rId50"/>
    <p:sldId id="349" r:id="rId51"/>
    <p:sldId id="350" r:id="rId52"/>
    <p:sldId id="351" r:id="rId53"/>
    <p:sldId id="295" r:id="rId54"/>
    <p:sldId id="29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7"/>
    <p:restoredTop sz="90714" autoAdjust="0"/>
  </p:normalViewPr>
  <p:slideViewPr>
    <p:cSldViewPr snapToGrid="0" snapToObjects="1">
      <p:cViewPr>
        <p:scale>
          <a:sx n="110" d="100"/>
          <a:sy n="110" d="100"/>
        </p:scale>
        <p:origin x="192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F1A62-841E-674B-AE7F-21AD0FB8A022}" type="datetimeFigureOut"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40C12-F5D3-2945-A571-8A70A8E908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baseline="0" dirty="0"/>
              <a:t> </a:t>
            </a:r>
            <a:r>
              <a:rPr lang="en-US" baseline="0" dirty="0" err="1"/>
              <a:t>chào</a:t>
            </a:r>
            <a:r>
              <a:rPr lang="en-US" baseline="0" dirty="0"/>
              <a:t> </a:t>
            </a:r>
            <a:r>
              <a:rPr lang="en-US" baseline="0" dirty="0" err="1"/>
              <a:t>quý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endParaRPr lang="en-US" baseline="0" dirty="0"/>
          </a:p>
          <a:p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gồm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thầy</a:t>
            </a:r>
            <a:r>
              <a:rPr lang="en-US" baseline="0" dirty="0"/>
              <a:t> </a:t>
            </a:r>
            <a:r>
              <a:rPr lang="en-US" baseline="0" dirty="0" err="1"/>
              <a:t>Nguyễn</a:t>
            </a:r>
            <a:r>
              <a:rPr lang="en-US" baseline="0" dirty="0"/>
              <a:t> </a:t>
            </a:r>
            <a:r>
              <a:rPr lang="en-US" baseline="0" dirty="0" err="1"/>
              <a:t>Huy</a:t>
            </a:r>
            <a:r>
              <a:rPr lang="en-US" baseline="0" dirty="0"/>
              <a:t> </a:t>
            </a:r>
            <a:r>
              <a:rPr lang="en-US" baseline="0" dirty="0" err="1"/>
              <a:t>Hùng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thuyết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tài</a:t>
            </a:r>
            <a:r>
              <a:rPr lang="en-US" baseline="0" dirty="0"/>
              <a:t> Corporate Training System...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39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1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traisy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D95A8-9D9C-4054-A56C-5457C7F356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2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coursefeedback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6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5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Bỏ</a:t>
            </a:r>
            <a:r>
              <a:rPr lang="en-US" baseline="0"/>
              <a:t> lecture/quiz</a:t>
            </a:r>
          </a:p>
          <a:p>
            <a:r>
              <a:rPr lang="en-US" baseline="0"/>
              <a:t>Thêm author reply feedback</a:t>
            </a:r>
          </a:p>
          <a:p>
            <a:r>
              <a:rPr lang="en-US" baseline="0"/>
              <a:t>Thêm program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4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1BA2A-9C9C-2545-98C9-049F1B47D8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29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5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171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7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Web app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MVC.</a:t>
            </a:r>
          </a:p>
          <a:p>
            <a:r>
              <a:rPr lang="en-US" baseline="0" dirty="0" err="1"/>
              <a:t>Ngoài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DB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Storage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: file video, file </a:t>
            </a:r>
            <a:r>
              <a:rPr lang="en-US" baseline="0" dirty="0" err="1"/>
              <a:t>powerpoint</a:t>
            </a:r>
            <a:r>
              <a:rPr lang="en-US" baseline="0" dirty="0"/>
              <a:t> 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phía</a:t>
            </a:r>
            <a:r>
              <a:rPr lang="en-US" baseline="0" dirty="0"/>
              <a:t> client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video </a:t>
            </a:r>
            <a:r>
              <a:rPr lang="en-US" baseline="0" dirty="0" err="1"/>
              <a:t>bài</a:t>
            </a:r>
            <a:r>
              <a:rPr lang="en-US" baseline="0" dirty="0"/>
              <a:t> </a:t>
            </a:r>
            <a:r>
              <a:rPr lang="en-US" baseline="0" dirty="0" err="1"/>
              <a:t>học</a:t>
            </a:r>
            <a:r>
              <a:rPr lang="en-US" baseline="0" dirty="0"/>
              <a:t>,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Wowza</a:t>
            </a:r>
            <a:r>
              <a:rPr lang="en-US" baseline="0" dirty="0"/>
              <a:t> Streaming Server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truyền</a:t>
            </a:r>
            <a:r>
              <a:rPr lang="en-US" baseline="0" dirty="0"/>
              <a:t> video </a:t>
            </a:r>
            <a:r>
              <a:rPr lang="en-US" baseline="0" dirty="0" err="1"/>
              <a:t>từ</a:t>
            </a:r>
            <a:r>
              <a:rPr lang="en-US" baseline="0" dirty="0"/>
              <a:t> server </a:t>
            </a:r>
            <a:r>
              <a:rPr lang="en-US" baseline="0" dirty="0" err="1"/>
              <a:t>về</a:t>
            </a:r>
            <a:r>
              <a:rPr lang="en-US" baseline="0" dirty="0"/>
              <a:t> client qua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HLS (Http Live Streaming)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363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0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rõ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HTTP Live Streaming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Live Streaming (hay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HLS)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MPEG-2 transport stream files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index file (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segment)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quãng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95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Thế</a:t>
            </a:r>
            <a:r>
              <a:rPr lang="en-US" baseline="0"/>
              <a:t> 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7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1BA2A-9C9C-2545-98C9-049F1B47D8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32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40C12-F5D3-2945-A571-8A70A8E90874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29.png"/><Relationship Id="rId5" Type="http://schemas.openxmlformats.org/officeDocument/2006/relationships/image" Target="../media/image55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42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9728" y="359050"/>
            <a:ext cx="10367837" cy="1147090"/>
          </a:xfrm>
        </p:spPr>
        <p:txBody>
          <a:bodyPr>
            <a:normAutofit/>
          </a:bodyPr>
          <a:lstStyle/>
          <a:p>
            <a:r>
              <a:rPr lang="en-US" sz="6000" dirty="0"/>
              <a:t>CORPORATE TRAINING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879094" y="1372027"/>
            <a:ext cx="6132953" cy="522491"/>
          </a:xfrm>
        </p:spPr>
        <p:txBody>
          <a:bodyPr/>
          <a:lstStyle/>
          <a:p>
            <a:pPr algn="l"/>
            <a:r>
              <a:rPr lang="en-US" sz="2600" dirty="0">
                <a:solidFill>
                  <a:schemeClr val="tx1"/>
                </a:solidFill>
              </a:rPr>
              <a:t>SUPERVISOR:		</a:t>
            </a:r>
            <a:r>
              <a:rPr lang="en-US" sz="2600" cap="none" dirty="0">
                <a:solidFill>
                  <a:schemeClr val="tx1"/>
                </a:solidFill>
              </a:rPr>
              <a:t>Mr. Nguyen </a:t>
            </a:r>
            <a:r>
              <a:rPr lang="en-US" sz="2600" cap="none" dirty="0" err="1">
                <a:solidFill>
                  <a:schemeClr val="tx1"/>
                </a:solidFill>
              </a:rPr>
              <a:t>Huy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 rot="21420000">
            <a:off x="4925229" y="1938662"/>
            <a:ext cx="6250776" cy="2288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dirty="0">
                <a:solidFill>
                  <a:schemeClr val="tx1"/>
                </a:solidFill>
              </a:rPr>
              <a:t>Team member:	 </a:t>
            </a:r>
            <a:r>
              <a:rPr lang="en-US" sz="2600" cap="none" dirty="0">
                <a:solidFill>
                  <a:schemeClr val="tx1"/>
                </a:solidFill>
              </a:rPr>
              <a:t>Le </a:t>
            </a:r>
            <a:r>
              <a:rPr lang="en-US" sz="2600" cap="none" dirty="0" err="1">
                <a:solidFill>
                  <a:schemeClr val="tx1"/>
                </a:solidFill>
              </a:rPr>
              <a:t>Phuc</a:t>
            </a:r>
            <a:r>
              <a:rPr lang="en-US" sz="2600" cap="none" dirty="0">
                <a:solidFill>
                  <a:schemeClr val="tx1"/>
                </a:solidFill>
              </a:rPr>
              <a:t> </a:t>
            </a:r>
            <a:r>
              <a:rPr lang="en-US" sz="2600" cap="none" dirty="0" err="1">
                <a:solidFill>
                  <a:schemeClr val="tx1"/>
                </a:solidFill>
              </a:rPr>
              <a:t>Thinh</a:t>
            </a:r>
            <a:endParaRPr lang="en-US" sz="2600" cap="none" dirty="0">
              <a:solidFill>
                <a:schemeClr val="tx1"/>
              </a:solidFill>
            </a:endParaRP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Vo Thach Nguyen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 Pham </a:t>
            </a:r>
            <a:r>
              <a:rPr lang="en-US" sz="2600" cap="none" dirty="0" err="1">
                <a:solidFill>
                  <a:schemeClr val="tx1"/>
                </a:solidFill>
              </a:rPr>
              <a:t>Chanh</a:t>
            </a:r>
            <a:r>
              <a:rPr lang="en-US" sz="2600" cap="none" dirty="0">
                <a:solidFill>
                  <a:schemeClr val="tx1"/>
                </a:solidFill>
              </a:rPr>
              <a:t> Hung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                                                Dang The Anh </a:t>
            </a:r>
          </a:p>
          <a:p>
            <a:pPr algn="l"/>
            <a:r>
              <a:rPr lang="en-US" sz="2600" cap="none" dirty="0">
                <a:solidFill>
                  <a:schemeClr val="tx1"/>
                </a:solidFill>
              </a:rPr>
              <a:t>				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rot="21420000">
            <a:off x="6971759" y="2434591"/>
            <a:ext cx="3254711" cy="417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600" b="1" cap="none" dirty="0"/>
          </a:p>
        </p:txBody>
      </p:sp>
    </p:spTree>
    <p:extLst>
      <p:ext uri="{BB962C8B-B14F-4D97-AF65-F5344CB8AC3E}">
        <p14:creationId xmlns:p14="http://schemas.microsoft.com/office/powerpoint/2010/main" val="1560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Data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67" y="995480"/>
            <a:ext cx="772164" cy="77216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130671" y="2161616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55344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64671" y="2151194"/>
            <a:ext cx="1420010" cy="494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20214" y="3045871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52411" y="3045870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4608" y="3045869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0764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28049" y="3940544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35334" y="3940543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09389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75740" y="4835808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840676" y="1936376"/>
            <a:ext cx="502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" idx="2"/>
          </p:cNvCxnSpPr>
          <p:nvPr/>
        </p:nvCxnSpPr>
        <p:spPr>
          <a:xfrm flipH="1">
            <a:off x="6465348" y="1767644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4" idx="0"/>
          </p:cNvCxnSpPr>
          <p:nvPr/>
        </p:nvCxnSpPr>
        <p:spPr>
          <a:xfrm>
            <a:off x="3840676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46534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882238" y="1936376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73337" y="2809455"/>
            <a:ext cx="4087809" cy="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40676" y="265651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173337" y="2809455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35334" y="2817147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261146" y="2825248"/>
            <a:ext cx="5580" cy="2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232331" y="3707382"/>
            <a:ext cx="38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30219" y="3538650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2356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42370" y="3715303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1454" y="3707382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5908" y="4610568"/>
            <a:ext cx="2179837" cy="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3244625" y="4441836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2105908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284945" y="4610568"/>
            <a:ext cx="0" cy="22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87768" y="2066736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19965" y="2066735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852162" y="2066734"/>
            <a:ext cx="1420010" cy="4948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7213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895603" y="3121971"/>
            <a:ext cx="1420010" cy="494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3231" y="994036"/>
            <a:ext cx="1420010" cy="494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697773" y="1647390"/>
            <a:ext cx="3930927" cy="2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638062" y="1495977"/>
            <a:ext cx="1" cy="16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9" idx="0"/>
          </p:cNvCxnSpPr>
          <p:nvPr/>
        </p:nvCxnSpPr>
        <p:spPr>
          <a:xfrm>
            <a:off x="3697773" y="1668088"/>
            <a:ext cx="0" cy="39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2" idx="0"/>
          </p:cNvCxnSpPr>
          <p:nvPr/>
        </p:nvCxnSpPr>
        <p:spPr>
          <a:xfrm flipH="1">
            <a:off x="5629970" y="1668088"/>
            <a:ext cx="6096" cy="39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28700" y="1668088"/>
            <a:ext cx="0" cy="39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99885" y="2790099"/>
            <a:ext cx="2005723" cy="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97773" y="2559515"/>
            <a:ext cx="2" cy="23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599884" y="2798020"/>
            <a:ext cx="2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45" idx="0"/>
          </p:cNvCxnSpPr>
          <p:nvPr/>
        </p:nvCxnSpPr>
        <p:spPr>
          <a:xfrm>
            <a:off x="4605608" y="2798020"/>
            <a:ext cx="0" cy="32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1" y="13008"/>
            <a:ext cx="10396882" cy="1151965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689425-CCD5-984A-8B0D-5723C75D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1164973"/>
            <a:ext cx="7714640" cy="402666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DC89FAE-69CB-4247-88A8-5FC313F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41" y="1639603"/>
            <a:ext cx="2484841" cy="248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95C0427-3AF9-5D42-97D6-ABE55557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37" y="1838633"/>
            <a:ext cx="999326" cy="999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1870657-92CE-674D-A5A6-BDA172F7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222" y="1868203"/>
            <a:ext cx="999326" cy="999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953F934-6F0E-C64B-B828-3D438FEC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37" y="3830552"/>
            <a:ext cx="999326" cy="99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F7036E1-1EC0-E74B-87C0-89C998C9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668" y="3830552"/>
            <a:ext cx="999326" cy="999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D97026C-4055-AA43-824D-69CDDC9EBCF2}"/>
              </a:ext>
            </a:extLst>
          </p:cNvPr>
          <p:cNvSpPr txBox="1"/>
          <p:nvPr/>
        </p:nvSpPr>
        <p:spPr>
          <a:xfrm>
            <a:off x="6968402" y="287562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7A55372-4DE1-5642-A3B1-E0CEAE9968CA}"/>
              </a:ext>
            </a:extLst>
          </p:cNvPr>
          <p:cNvSpPr txBox="1"/>
          <p:nvPr/>
        </p:nvSpPr>
        <p:spPr>
          <a:xfrm>
            <a:off x="9148164" y="2902932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231611-986C-A84C-ABC3-0C5FBAF1AF83}"/>
              </a:ext>
            </a:extLst>
          </p:cNvPr>
          <p:cNvSpPr txBox="1"/>
          <p:nvPr/>
        </p:nvSpPr>
        <p:spPr>
          <a:xfrm>
            <a:off x="6968402" y="4829878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C0DE92-1EB0-3A49-ABC8-ED1AB3C3D9CD}"/>
              </a:ext>
            </a:extLst>
          </p:cNvPr>
          <p:cNvSpPr txBox="1"/>
          <p:nvPr/>
        </p:nvSpPr>
        <p:spPr>
          <a:xfrm>
            <a:off x="9221242" y="4829878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BF7A51D-5181-5742-9408-BE14D19A5931}"/>
              </a:ext>
            </a:extLst>
          </p:cNvPr>
          <p:cNvSpPr txBox="1"/>
          <p:nvPr/>
        </p:nvSpPr>
        <p:spPr>
          <a:xfrm>
            <a:off x="1603667" y="4214567"/>
            <a:ext cx="231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="" xmlns:a16="http://schemas.microsoft.com/office/drawing/2014/main" id="{01E2E042-5BF0-5446-A47F-95CDD6BE363D}"/>
              </a:ext>
            </a:extLst>
          </p:cNvPr>
          <p:cNvSpPr/>
          <p:nvPr/>
        </p:nvSpPr>
        <p:spPr>
          <a:xfrm rot="16200000">
            <a:off x="8223313" y="-498704"/>
            <a:ext cx="778707" cy="4037610"/>
          </a:xfrm>
          <a:prstGeom prst="rightBrace">
            <a:avLst>
              <a:gd name="adj1" fmla="val 8333"/>
              <a:gd name="adj2" fmla="val 495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0253285-6878-8741-A3B7-74BFE13B61AA}"/>
              </a:ext>
            </a:extLst>
          </p:cNvPr>
          <p:cNvSpPr txBox="1"/>
          <p:nvPr/>
        </p:nvSpPr>
        <p:spPr>
          <a:xfrm>
            <a:off x="7606419" y="450443"/>
            <a:ext cx="203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389961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60" y="1879888"/>
            <a:ext cx="2282507" cy="2282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8651" y="4268463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206" y="4268463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list brands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ADMIN</a:t>
            </a:r>
          </a:p>
        </p:txBody>
      </p:sp>
    </p:spTree>
    <p:extLst>
      <p:ext uri="{BB962C8B-B14F-4D97-AF65-F5344CB8AC3E}">
        <p14:creationId xmlns:p14="http://schemas.microsoft.com/office/powerpoint/2010/main" val="162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331" y="4268463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5960" y="4268463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brand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87" y="2241552"/>
            <a:ext cx="1767471" cy="17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user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78" y="1824167"/>
            <a:ext cx="2613083" cy="26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77685" y="4277950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plans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25" y="2432899"/>
            <a:ext cx="1835564" cy="1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1205" y="4268463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Add participant to plan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60" y="2153879"/>
            <a:ext cx="2114584" cy="21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C369575-6D59-5242-9B68-798E331AD093}"/>
              </a:ext>
            </a:extLst>
          </p:cNvPr>
          <p:cNvGrpSpPr/>
          <p:nvPr/>
        </p:nvGrpSpPr>
        <p:grpSpPr>
          <a:xfrm>
            <a:off x="1828800" y="1926678"/>
            <a:ext cx="3842418" cy="707886"/>
            <a:chOff x="1828800" y="1926678"/>
            <a:chExt cx="3842418" cy="707886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580B722-F03F-9B43-B139-60EBDF4977F8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D95D7146-00A0-614C-AB6B-453F296D704B}"/>
                </a:ext>
              </a:extLst>
            </p:cNvPr>
            <p:cNvSpPr/>
            <p:nvPr/>
          </p:nvSpPr>
          <p:spPr>
            <a:xfrm>
              <a:off x="2496951" y="1926678"/>
              <a:ext cx="31742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Introduction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6743D96-25E1-E749-9176-10DB79AD9A8B}"/>
              </a:ext>
            </a:extLst>
          </p:cNvPr>
          <p:cNvGrpSpPr/>
          <p:nvPr/>
        </p:nvGrpSpPr>
        <p:grpSpPr>
          <a:xfrm>
            <a:off x="1828800" y="2723477"/>
            <a:ext cx="4643919" cy="707886"/>
            <a:chOff x="1828800" y="1926678"/>
            <a:chExt cx="4643919" cy="707886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9BFF3598-6ABF-5C4D-90A5-F16C0947026B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53285ECF-679F-7C44-A9B5-87C8E9DFF473}"/>
                </a:ext>
              </a:extLst>
            </p:cNvPr>
            <p:cNvSpPr/>
            <p:nvPr/>
          </p:nvSpPr>
          <p:spPr>
            <a:xfrm>
              <a:off x="2496951" y="1926678"/>
              <a:ext cx="39757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Implementation</a:t>
              </a:r>
              <a:endParaRPr lang="en-US" sz="1600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38990E9-83F6-2741-BB52-7EE4E212E513}"/>
              </a:ext>
            </a:extLst>
          </p:cNvPr>
          <p:cNvGrpSpPr/>
          <p:nvPr/>
        </p:nvGrpSpPr>
        <p:grpSpPr>
          <a:xfrm>
            <a:off x="1828800" y="3520276"/>
            <a:ext cx="4472398" cy="707886"/>
            <a:chOff x="1828800" y="1926678"/>
            <a:chExt cx="4472398" cy="707886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3D4C640-54A5-274E-92B0-19AC9B6C32C6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5948EC01-2AD2-8546-895E-810AE8EB4742}"/>
                </a:ext>
              </a:extLst>
            </p:cNvPr>
            <p:cNvSpPr/>
            <p:nvPr/>
          </p:nvSpPr>
          <p:spPr>
            <a:xfrm>
              <a:off x="2496951" y="1926678"/>
              <a:ext cx="38042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Demonstration</a:t>
              </a:r>
              <a:endParaRPr lang="en-US" sz="1600" b="1" dirty="0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143E768-7F9B-2144-AAEB-5C80FDD948C5}"/>
              </a:ext>
            </a:extLst>
          </p:cNvPr>
          <p:cNvGrpSpPr/>
          <p:nvPr/>
        </p:nvGrpSpPr>
        <p:grpSpPr>
          <a:xfrm>
            <a:off x="1828800" y="4317075"/>
            <a:ext cx="5867780" cy="707886"/>
            <a:chOff x="1828800" y="1926678"/>
            <a:chExt cx="5867780" cy="707886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C2BE4801-1726-5A43-8175-CD21D7463781}"/>
                </a:ext>
              </a:extLst>
            </p:cNvPr>
            <p:cNvSpPr/>
            <p:nvPr/>
          </p:nvSpPr>
          <p:spPr>
            <a:xfrm>
              <a:off x="1828800" y="2033195"/>
              <a:ext cx="494852" cy="49485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" pitchFamily="2" charset="0"/>
                <a:ea typeface="Apple Color Emoji" pitchFamily="2" charset="0"/>
                <a:cs typeface="Arial Hebrew" pitchFamily="2" charset="-79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ACE2C227-C7C4-7942-8596-93400554F743}"/>
                </a:ext>
              </a:extLst>
            </p:cNvPr>
            <p:cNvSpPr/>
            <p:nvPr/>
          </p:nvSpPr>
          <p:spPr>
            <a:xfrm>
              <a:off x="2496951" y="1926678"/>
              <a:ext cx="5199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atin typeface="Helvetica" pitchFamily="2" charset="0"/>
                  <a:ea typeface="Apple Color Emoji" pitchFamily="2" charset="0"/>
                  <a:cs typeface="Arial Hebrew" pitchFamily="2" charset="-79"/>
                </a:rPr>
                <a:t>Values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21557" y="4268463"/>
            <a:ext cx="157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View report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135" y="2386761"/>
            <a:ext cx="1775634" cy="17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40310" y="4268463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skills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62" y="2190402"/>
            <a:ext cx="1937283" cy="19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9781" y="4268463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Author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24396" y="426846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Enroll course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4" y="2290215"/>
            <a:ext cx="1872180" cy="1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9019" y="4268463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 lecture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30" y="2289405"/>
            <a:ext cx="1979058" cy="19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6" y="2099023"/>
            <a:ext cx="2063372" cy="2063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091" y="426846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17454" y="3220119"/>
            <a:ext cx="25382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58049" y="4281909"/>
            <a:ext cx="1334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Take quiz</a:t>
            </a:r>
            <a:endParaRPr lang="en-US" sz="2000" b="1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AD47375-AAE7-7A4C-87A1-48B265D44874}"/>
              </a:ext>
            </a:extLst>
          </p:cNvPr>
          <p:cNvSpPr txBox="1">
            <a:spLocks/>
          </p:cNvSpPr>
          <p:nvPr/>
        </p:nvSpPr>
        <p:spPr>
          <a:xfrm>
            <a:off x="137161" y="1300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47D3E02-4922-674B-A36D-B153DAF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17" y="2313717"/>
            <a:ext cx="1812803" cy="18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" y="0"/>
            <a:ext cx="9122484" cy="1086522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4"/>
          <a:stretch/>
        </p:blipFill>
        <p:spPr>
          <a:xfrm>
            <a:off x="952846" y="1086522"/>
            <a:ext cx="9465167" cy="5082718"/>
          </a:xfrm>
        </p:spPr>
      </p:pic>
      <p:sp>
        <p:nvSpPr>
          <p:cNvPr id="3" name="Rectangle 2"/>
          <p:cNvSpPr/>
          <p:nvPr/>
        </p:nvSpPr>
        <p:spPr>
          <a:xfrm>
            <a:off x="9079934" y="2668138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50298" y="4765343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09027" y="4765343"/>
            <a:ext cx="1005762" cy="1330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821258" y="1828165"/>
            <a:ext cx="2815420" cy="12478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1787857" y="2594075"/>
            <a:ext cx="2848821" cy="5133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</p:cNvCxnSpPr>
          <p:nvPr/>
        </p:nvCxnSpPr>
        <p:spPr>
          <a:xfrm>
            <a:off x="1787857" y="3107458"/>
            <a:ext cx="2848821" cy="10825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742463" y="1497935"/>
            <a:ext cx="6577577" cy="2957166"/>
            <a:chOff x="4742463" y="1497935"/>
            <a:chExt cx="6577577" cy="29571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63" y="1497935"/>
              <a:ext cx="595570" cy="59557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2296290"/>
              <a:ext cx="595570" cy="59557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3859531"/>
              <a:ext cx="595570" cy="5955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350857" y="2409409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2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037707" y="3070185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37707" y="3352343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037707" y="3634501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38033" y="1611054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1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0906" y="3952553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n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9250243" y="2250948"/>
              <a:ext cx="2069797" cy="1425643"/>
              <a:chOff x="8439295" y="2494289"/>
              <a:chExt cx="2069797" cy="1425643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8081" y="2494289"/>
                <a:ext cx="852227" cy="955876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8439295" y="35506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  <a:ea typeface="Calibri" charset="0"/>
                    <a:cs typeface="Calibri" charset="0"/>
                  </a:rPr>
                  <a:t>Index file (.m3u8)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8221076" y="2494809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7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1" y="0"/>
            <a:ext cx="10396882" cy="1151965"/>
          </a:xfrm>
        </p:spPr>
        <p:txBody>
          <a:bodyPr/>
          <a:lstStyle/>
          <a:p>
            <a:r>
              <a:rPr lang="en-US" dirty="0"/>
              <a:t>HTTP live streaming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" y="2594075"/>
            <a:ext cx="1026765" cy="1026765"/>
          </a:xfrm>
        </p:spPr>
      </p:pic>
      <p:sp>
        <p:nvSpPr>
          <p:cNvPr id="8" name="TextBox 7"/>
          <p:cNvSpPr txBox="1"/>
          <p:nvPr/>
        </p:nvSpPr>
        <p:spPr>
          <a:xfrm>
            <a:off x="727689" y="36691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Video file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821258" y="1828165"/>
            <a:ext cx="2815420" cy="12478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1787857" y="2594075"/>
            <a:ext cx="2848821" cy="5133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</p:cNvCxnSpPr>
          <p:nvPr/>
        </p:nvCxnSpPr>
        <p:spPr>
          <a:xfrm>
            <a:off x="1787857" y="3107458"/>
            <a:ext cx="2848821" cy="10825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742463" y="1497935"/>
            <a:ext cx="6577577" cy="2957166"/>
            <a:chOff x="4742463" y="1497935"/>
            <a:chExt cx="6577577" cy="29571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63" y="1497935"/>
              <a:ext cx="595570" cy="59557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2296290"/>
              <a:ext cx="595570" cy="59557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3859531"/>
              <a:ext cx="595570" cy="5955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350857" y="2409409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2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037707" y="3070185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37707" y="3352343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037707" y="3634501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38033" y="1611054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1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0906" y="3952553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n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9250243" y="2250948"/>
              <a:ext cx="2069797" cy="1425643"/>
              <a:chOff x="8439295" y="2494289"/>
              <a:chExt cx="2069797" cy="1425643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8081" y="2494289"/>
                <a:ext cx="852227" cy="955876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8439295" y="35506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  <a:ea typeface="Calibri" charset="0"/>
                    <a:cs typeface="Calibri" charset="0"/>
                  </a:rPr>
                  <a:t>Index file (.m3u8)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8221076" y="2494809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769652"/>
      </p:ext>
    </p:extLst>
  </p:cSld>
  <p:clrMapOvr>
    <a:masterClrMapping/>
  </p:clrMapOvr>
  <p:transition advClick="0" advTm="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08" y="4302697"/>
            <a:ext cx="7293348" cy="1715139"/>
          </a:xfrm>
        </p:spPr>
      </p:pic>
      <p:sp>
        <p:nvSpPr>
          <p:cNvPr id="44" name="Right Brace 43"/>
          <p:cNvSpPr/>
          <p:nvPr/>
        </p:nvSpPr>
        <p:spPr>
          <a:xfrm rot="5400000">
            <a:off x="7320069" y="19890"/>
            <a:ext cx="1067618" cy="68628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742463" y="1497935"/>
            <a:ext cx="6577577" cy="2957166"/>
            <a:chOff x="4742463" y="1497935"/>
            <a:chExt cx="6577577" cy="2957166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63" y="1497935"/>
              <a:ext cx="595570" cy="59557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2296290"/>
              <a:ext cx="595570" cy="59557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87" y="3859531"/>
              <a:ext cx="595570" cy="595570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350857" y="2409409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2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5037707" y="3070185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037707" y="3352343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037707" y="3634501"/>
              <a:ext cx="77376" cy="841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38033" y="1611054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1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60906" y="3952553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Segment file n (.</a:t>
              </a:r>
              <a:r>
                <a:rPr lang="en-US" b="1" dirty="0" err="1">
                  <a:latin typeface="Helvetica" pitchFamily="2" charset="0"/>
                  <a:ea typeface="Calibri" charset="0"/>
                  <a:cs typeface="Calibri" charset="0"/>
                </a:rPr>
                <a:t>ts</a:t>
              </a:r>
              <a:r>
                <a:rPr lang="en-US" b="1" dirty="0">
                  <a:latin typeface="Helvetica" pitchFamily="2" charset="0"/>
                  <a:ea typeface="Calibri" charset="0"/>
                  <a:cs typeface="Calibri" charset="0"/>
                </a:rPr>
                <a:t>)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9250243" y="2250948"/>
              <a:ext cx="2069797" cy="1425643"/>
              <a:chOff x="8439295" y="2494289"/>
              <a:chExt cx="2069797" cy="1425643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8081" y="2494289"/>
                <a:ext cx="852227" cy="955876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8439295" y="35506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  <a:ea typeface="Calibri" charset="0"/>
                    <a:cs typeface="Calibri" charset="0"/>
                  </a:rPr>
                  <a:t>Index file (.m3u8)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8221076" y="2494809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1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00078 -0.199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" y="1502161"/>
            <a:ext cx="6593799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Situation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33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96444D0-BA0E-5D4A-AFD9-7AF7613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7" y="661851"/>
            <a:ext cx="8127419" cy="4721505"/>
          </a:xfrm>
          <a:prstGeom prst="rect">
            <a:avLst/>
          </a:prstGeom>
          <a:ln w="31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plan, Create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438614" y="5200687"/>
            <a:ext cx="298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lan overview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4" y="1586393"/>
            <a:ext cx="1191314" cy="11913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30048" y="1596200"/>
            <a:ext cx="276117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707" y="281690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5" y="1667739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212382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6635" y="2810177"/>
            <a:ext cx="2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60081" y="1614587"/>
            <a:ext cx="24181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Create plan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44" y="1720496"/>
            <a:ext cx="1117109" cy="11171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99258" y="28169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plan popup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44" y="4076090"/>
            <a:ext cx="1089286" cy="10892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980920" y="3254108"/>
            <a:ext cx="299134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Input information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331401" y="4708046"/>
            <a:ext cx="3833139" cy="15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455129" y="4087646"/>
            <a:ext cx="3522833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Update plan infomation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8931999" y="3227784"/>
            <a:ext cx="0" cy="851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28D2C79-6533-A844-91F8-4A53CC1B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561" y="4145087"/>
            <a:ext cx="1089286" cy="10892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E1B104F-E16E-0D4F-AEA8-4E414DFB1AC4}"/>
              </a:ext>
            </a:extLst>
          </p:cNvPr>
          <p:cNvCxnSpPr>
            <a:cxnSpLocks/>
          </p:cNvCxnSpPr>
          <p:nvPr/>
        </p:nvCxnSpPr>
        <p:spPr>
          <a:xfrm>
            <a:off x="1141537" y="4739842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79D5B89-1580-6F47-8511-4FC3D254F412}"/>
              </a:ext>
            </a:extLst>
          </p:cNvPr>
          <p:cNvCxnSpPr/>
          <p:nvPr/>
        </p:nvCxnSpPr>
        <p:spPr>
          <a:xfrm flipH="1">
            <a:off x="1141537" y="473251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357312D-51A6-A04F-89B0-236A2CA66268}"/>
              </a:ext>
            </a:extLst>
          </p:cNvPr>
          <p:cNvSpPr txBox="1"/>
          <p:nvPr/>
        </p:nvSpPr>
        <p:spPr>
          <a:xfrm>
            <a:off x="2686655" y="5263400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21" grpId="0"/>
      <p:bldP spid="22" grpId="0"/>
      <p:bldP spid="25" grpId="0"/>
      <p:bldP spid="31" grpId="0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46BE7D48-B014-724A-8A74-F3401C0BB3AE}"/>
              </a:ext>
            </a:extLst>
          </p:cNvPr>
          <p:cNvCxnSpPr>
            <a:cxnSpLocks/>
          </p:cNvCxnSpPr>
          <p:nvPr/>
        </p:nvCxnSpPr>
        <p:spPr>
          <a:xfrm>
            <a:off x="1317561" y="1532149"/>
            <a:ext cx="17868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0722511-C2C8-3A4B-81CF-C41B53521137}"/>
              </a:ext>
            </a:extLst>
          </p:cNvPr>
          <p:cNvCxnSpPr>
            <a:cxnSpLocks/>
          </p:cNvCxnSpPr>
          <p:nvPr/>
        </p:nvCxnSpPr>
        <p:spPr>
          <a:xfrm>
            <a:off x="1317561" y="-329840"/>
            <a:ext cx="1" cy="18619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0183C14-5423-1B42-AD03-3960986A54B7}"/>
              </a:ext>
            </a:extLst>
          </p:cNvPr>
          <p:cNvSpPr txBox="1"/>
          <p:nvPr/>
        </p:nvSpPr>
        <p:spPr>
          <a:xfrm>
            <a:off x="417222" y="1417421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Add author to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6D390E6-3C2D-1140-ACE1-C32740D2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40" y="882382"/>
            <a:ext cx="1089286" cy="108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BB2501A-84B9-CA4C-9A62-C0DBC2BFDAC5}"/>
              </a:ext>
            </a:extLst>
          </p:cNvPr>
          <p:cNvSpPr txBox="1"/>
          <p:nvPr/>
        </p:nvSpPr>
        <p:spPr>
          <a:xfrm>
            <a:off x="290933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CD6B929-2636-3644-BE70-8DAE735F13FD}"/>
              </a:ext>
            </a:extLst>
          </p:cNvPr>
          <p:cNvSpPr txBox="1"/>
          <p:nvPr/>
        </p:nvSpPr>
        <p:spPr>
          <a:xfrm>
            <a:off x="5275717" y="1416242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Add learner to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7AC8621D-3A94-5A4F-847D-D92DEAD6CD32}"/>
              </a:ext>
            </a:extLst>
          </p:cNvPr>
          <p:cNvCxnSpPr>
            <a:cxnSpLocks/>
          </p:cNvCxnSpPr>
          <p:nvPr/>
        </p:nvCxnSpPr>
        <p:spPr>
          <a:xfrm>
            <a:off x="4641424" y="1507187"/>
            <a:ext cx="3829482" cy="24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EA8E30C-C016-F743-A623-407AEBFF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3" y="3520531"/>
            <a:ext cx="1236480" cy="1236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C9C98BC-A157-704D-9061-23EC468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41" y="872778"/>
            <a:ext cx="1089286" cy="108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323242F-B145-6E49-A192-66DA40FF359B}"/>
              </a:ext>
            </a:extLst>
          </p:cNvPr>
          <p:cNvSpPr txBox="1"/>
          <p:nvPr/>
        </p:nvSpPr>
        <p:spPr>
          <a:xfrm>
            <a:off x="8287114" y="2003851"/>
            <a:ext cx="184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5AE9127-6D3A-7244-B576-8DFB032D3493}"/>
              </a:ext>
            </a:extLst>
          </p:cNvPr>
          <p:cNvSpPr txBox="1"/>
          <p:nvPr/>
        </p:nvSpPr>
        <p:spPr>
          <a:xfrm>
            <a:off x="9346149" y="2795772"/>
            <a:ext cx="245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Create program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35ECF9C-BB98-5347-8028-7E11914C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207" y="3661481"/>
            <a:ext cx="1049520" cy="104952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2F6D22C4-A947-6447-9688-55A73E91B9C2}"/>
              </a:ext>
            </a:extLst>
          </p:cNvPr>
          <p:cNvCxnSpPr>
            <a:cxnSpLocks/>
          </p:cNvCxnSpPr>
          <p:nvPr/>
        </p:nvCxnSpPr>
        <p:spPr>
          <a:xfrm>
            <a:off x="9218084" y="2345578"/>
            <a:ext cx="0" cy="117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379A594-8A64-4E42-895C-FC0BC1EF69E9}"/>
              </a:ext>
            </a:extLst>
          </p:cNvPr>
          <p:cNvSpPr txBox="1"/>
          <p:nvPr/>
        </p:nvSpPr>
        <p:spPr>
          <a:xfrm>
            <a:off x="8090464" y="4740094"/>
            <a:ext cx="229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Create program popup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AFB0DC9B-E983-6146-BF33-CD4EE0A7FD41}"/>
              </a:ext>
            </a:extLst>
          </p:cNvPr>
          <p:cNvCxnSpPr>
            <a:cxnSpLocks/>
          </p:cNvCxnSpPr>
          <p:nvPr/>
        </p:nvCxnSpPr>
        <p:spPr>
          <a:xfrm flipH="1">
            <a:off x="5817905" y="4187843"/>
            <a:ext cx="2653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78506BA-E084-DF40-B3D8-A8FA3EA5C5B6}"/>
              </a:ext>
            </a:extLst>
          </p:cNvPr>
          <p:cNvSpPr txBox="1"/>
          <p:nvPr/>
        </p:nvSpPr>
        <p:spPr>
          <a:xfrm>
            <a:off x="6205328" y="3575535"/>
            <a:ext cx="26399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Fill infomation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28D33C2B-CE1F-3C41-91BA-A669A15E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271" y="3663083"/>
            <a:ext cx="1049520" cy="1049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DE2848F-5A53-E243-B0D2-87430C200F7A}"/>
              </a:ext>
            </a:extLst>
          </p:cNvPr>
          <p:cNvSpPr txBox="1"/>
          <p:nvPr/>
        </p:nvSpPr>
        <p:spPr>
          <a:xfrm>
            <a:off x="4061528" y="4757011"/>
            <a:ext cx="2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 program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47D1E00-7CD8-D042-82A4-376DC75F3C06}"/>
              </a:ext>
            </a:extLst>
          </p:cNvPr>
          <p:cNvCxnSpPr>
            <a:cxnSpLocks/>
          </p:cNvCxnSpPr>
          <p:nvPr/>
        </p:nvCxnSpPr>
        <p:spPr>
          <a:xfrm flipH="1">
            <a:off x="1904347" y="4187843"/>
            <a:ext cx="2613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86FCEEE-B9D6-2144-9F2B-B4EEBBFDD911}"/>
              </a:ext>
            </a:extLst>
          </p:cNvPr>
          <p:cNvSpPr txBox="1"/>
          <p:nvPr/>
        </p:nvSpPr>
        <p:spPr>
          <a:xfrm>
            <a:off x="1960924" y="3520531"/>
            <a:ext cx="263991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8. Update program infomation</a:t>
            </a:r>
          </a:p>
        </p:txBody>
      </p:sp>
    </p:spTree>
    <p:extLst>
      <p:ext uri="{BB962C8B-B14F-4D97-AF65-F5344CB8AC3E}">
        <p14:creationId xmlns:p14="http://schemas.microsoft.com/office/powerpoint/2010/main" val="2244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18" grpId="0"/>
      <p:bldP spid="23" grpId="0"/>
      <p:bldP spid="26" grpId="0"/>
      <p:bldP spid="28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1897" y="0"/>
            <a:ext cx="6915091" cy="682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03811" y="2259106"/>
            <a:ext cx="1846729" cy="209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64941" y="2259106"/>
            <a:ext cx="1936377" cy="1928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0010" y="4464424"/>
            <a:ext cx="1694330" cy="1075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64689" y="5307105"/>
            <a:ext cx="1936377" cy="770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65961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author: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CREATE Course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3236499" y="4938208"/>
            <a:ext cx="261526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6" y="1398616"/>
            <a:ext cx="1107151" cy="1107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49696" y="2300844"/>
            <a:ext cx="93855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Author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2043504" y="2030687"/>
            <a:ext cx="223161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037348" y="1389823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1. Open list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303958" y="2296973"/>
            <a:ext cx="118379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List plan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1445413"/>
            <a:ext cx="1012371" cy="1012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779209" y="3206515"/>
            <a:ext cx="30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3. Choose program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51" y="3942458"/>
            <a:ext cx="1194158" cy="119415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="" xmlns:a16="http://schemas.microsoft.com/office/drawing/2014/main" id="{42034FAE-AD65-3A4D-B424-E4897013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516589" y="2030687"/>
            <a:ext cx="2479236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586649" y="1398616"/>
            <a:ext cx="251832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2. Choose a plan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738562" y="2295465"/>
            <a:ext cx="178324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Plan overview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17" y="1491264"/>
            <a:ext cx="1012371" cy="1012371"/>
          </a:xfrm>
          <a:prstGeom prst="rect">
            <a:avLst/>
          </a:prstGeom>
        </p:spPr>
      </p:pic>
      <p:cxnSp>
        <p:nvCxnSpPr>
          <p:cNvPr id="8" name="Elbow Connector 7"/>
          <p:cNvCxnSpPr>
            <a:cxnSpLocks/>
          </p:cNvCxnSpPr>
          <p:nvPr/>
        </p:nvCxnSpPr>
        <p:spPr>
          <a:xfrm rot="16200000" flipH="1">
            <a:off x="8246963" y="3426824"/>
            <a:ext cx="766437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7975373" y="4934311"/>
            <a:ext cx="1345833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Program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46" y="3878105"/>
            <a:ext cx="1194158" cy="1194158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5241081" y="4475184"/>
            <a:ext cx="249748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279320" y="3807524"/>
            <a:ext cx="251832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4. Create a course</a:t>
            </a:r>
          </a:p>
        </p:txBody>
      </p:sp>
      <p:cxnSp>
        <p:nvCxnSpPr>
          <p:cNvPr id="38" name="Elbow Connector 37"/>
          <p:cNvCxnSpPr>
            <a:cxnSpLocks/>
          </p:cNvCxnSpPr>
          <p:nvPr/>
        </p:nvCxnSpPr>
        <p:spPr>
          <a:xfrm rot="10800000" flipV="1">
            <a:off x="665397" y="4475184"/>
            <a:ext cx="2937799" cy="2519589"/>
          </a:xfrm>
          <a:prstGeom prst="bentConnector3">
            <a:avLst>
              <a:gd name="adj1" fmla="val 85572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218971" y="3824781"/>
            <a:ext cx="2497652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5. Update course</a:t>
            </a:r>
          </a:p>
        </p:txBody>
      </p:sp>
    </p:spTree>
    <p:extLst>
      <p:ext uri="{BB962C8B-B14F-4D97-AF65-F5344CB8AC3E}">
        <p14:creationId xmlns:p14="http://schemas.microsoft.com/office/powerpoint/2010/main" val="452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7" grpId="0"/>
      <p:bldP spid="25" grpId="0"/>
      <p:bldP spid="32" grpId="0"/>
      <p:bldP spid="33" grpId="0"/>
      <p:bldP spid="39" grpId="0"/>
      <p:bldP spid="49" grpId="0"/>
      <p:bldP spid="6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4897703" y="4457043"/>
            <a:ext cx="3416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4872284" y="3800535"/>
            <a:ext cx="34673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9. Send course to review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9338902" y="2471414"/>
            <a:ext cx="1" cy="112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25" y="3775663"/>
            <a:ext cx="1362759" cy="136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314166" y="1796697"/>
            <a:ext cx="2943642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51" y="604098"/>
            <a:ext cx="1432103" cy="1432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133652" y="1879623"/>
            <a:ext cx="1371040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Course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49" y="673344"/>
            <a:ext cx="1432103" cy="143210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1610301" y="0"/>
            <a:ext cx="0" cy="673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2210961" y="740330"/>
            <a:ext cx="290561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6. Create section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504692" y="1389395"/>
            <a:ext cx="2393011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7" y="619011"/>
            <a:ext cx="1432103" cy="1432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172912" y="1879623"/>
            <a:ext cx="1304071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359657" y="732641"/>
            <a:ext cx="2413478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7. Create lecture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7651" y="1399901"/>
            <a:ext cx="195749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8773135" y="4967097"/>
            <a:ext cx="1158908" cy="62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Helvetica" pitchFamily="2" charset="0"/>
                <a:cs typeface="Calibri" panose="020F0502020204030204" pitchFamily="34" charset="0"/>
              </a:rPr>
              <a:t>Lecture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7" y="3730976"/>
            <a:ext cx="1432103" cy="143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220149" y="2609413"/>
            <a:ext cx="2654403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Helvetica" pitchFamily="2" charset="0"/>
                <a:cs typeface="Calibri" panose="020F0502020204030204" pitchFamily="34" charset="0"/>
              </a:rPr>
              <a:t>8. Update lecture</a:t>
            </a:r>
          </a:p>
        </p:txBody>
      </p:sp>
    </p:spTree>
    <p:extLst>
      <p:ext uri="{BB962C8B-B14F-4D97-AF65-F5344CB8AC3E}">
        <p14:creationId xmlns:p14="http://schemas.microsoft.com/office/powerpoint/2010/main" val="11422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  <p:bldP spid="19" grpId="0"/>
      <p:bldP spid="22" grpId="0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796069F-FB89-2B4E-A9D6-31469708A9A8}"/>
              </a:ext>
            </a:extLst>
          </p:cNvPr>
          <p:cNvSpPr txBox="1">
            <a:spLocks/>
          </p:cNvSpPr>
          <p:nvPr/>
        </p:nvSpPr>
        <p:spPr>
          <a:xfrm>
            <a:off x="209145" y="10214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ENTITIes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31" y="354021"/>
            <a:ext cx="9220828" cy="605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3490" y="2085232"/>
            <a:ext cx="1846729" cy="1550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06636" y="513215"/>
            <a:ext cx="1532965" cy="1150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20918" y="2375646"/>
            <a:ext cx="1721225" cy="1156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0917" y="4822352"/>
            <a:ext cx="1721225" cy="1422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92871" y="1067737"/>
            <a:ext cx="1823531" cy="1618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REView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5" y="1562778"/>
            <a:ext cx="6028616" cy="22201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34550" y="1562778"/>
            <a:ext cx="444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Traditional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34550" y="2227337"/>
            <a:ext cx="489301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human resources to conduct meeting and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Trainers have to train repeatedly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Learners cannot have flexible time to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6190151" y="1477149"/>
            <a:ext cx="2993818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a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0" y="1366419"/>
            <a:ext cx="1094453" cy="109445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1627073" y="2093628"/>
            <a:ext cx="322993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547732" y="1470959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review course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591" y="246087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15" y="147572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325000" y="2093628"/>
            <a:ext cx="27919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9977" y="2581497"/>
            <a:ext cx="2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Review course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69" y="1443104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7195" y="2562818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708729" y="3277879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Give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0" y="3896113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9655531" y="2964783"/>
            <a:ext cx="13078" cy="995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8462348" y="5055448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221" y="4027291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448301" y="4577351"/>
            <a:ext cx="25829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8CE561-FD3B-B246-8C06-8ABB4F843307}"/>
              </a:ext>
            </a:extLst>
          </p:cNvPr>
          <p:cNvSpPr txBox="1"/>
          <p:nvPr/>
        </p:nvSpPr>
        <p:spPr>
          <a:xfrm>
            <a:off x="6668187" y="4166664"/>
            <a:ext cx="29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Approve course</a:t>
            </a:r>
          </a:p>
        </p:txBody>
      </p:sp>
    </p:spTree>
    <p:extLst>
      <p:ext uri="{BB962C8B-B14F-4D97-AF65-F5344CB8AC3E}">
        <p14:creationId xmlns:p14="http://schemas.microsoft.com/office/powerpoint/2010/main" val="2536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58" y="0"/>
            <a:ext cx="6615170" cy="703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16707" y="3517985"/>
            <a:ext cx="1694330" cy="1457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18094" y="295834"/>
            <a:ext cx="2043953" cy="1434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5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6" y="2136262"/>
            <a:ext cx="10702635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Learner: Enroll course, learn lecture, take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7B18824-0A7D-E34C-B111-5A6629EC4281}"/>
              </a:ext>
            </a:extLst>
          </p:cNvPr>
          <p:cNvSpPr txBox="1"/>
          <p:nvPr/>
        </p:nvSpPr>
        <p:spPr>
          <a:xfrm>
            <a:off x="5182865" y="3891132"/>
            <a:ext cx="3224315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4. Choose course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" y="1359370"/>
            <a:ext cx="1031416" cy="10314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013183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807921" y="141617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list plans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60" y="236953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56" y="1359370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5996061" y="2022377"/>
            <a:ext cx="22575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1198" y="2570033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List plans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835818" y="1417204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1155" y="2574271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Plan overview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88625" y="3347837"/>
            <a:ext cx="24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program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41440" y="3028675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653075" y="5027460"/>
            <a:ext cx="275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Programs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82" y="3918056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5407585" y="4518041"/>
            <a:ext cx="2756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D5ABDB0-DDED-6A41-8A48-0327E38A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570" y="1386865"/>
            <a:ext cx="1089286" cy="1089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12278D3D-0EB7-4543-8A27-69A9F5D33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72" y="3823243"/>
            <a:ext cx="1194158" cy="11941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D28BA6-BA37-6540-9959-BC38C761FB9F}"/>
              </a:ext>
            </a:extLst>
          </p:cNvPr>
          <p:cNvSpPr txBox="1"/>
          <p:nvPr/>
        </p:nvSpPr>
        <p:spPr>
          <a:xfrm>
            <a:off x="1404832" y="3930360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Enroll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7815555-469B-AE46-90CD-CF6B3D821FCE}"/>
              </a:ext>
            </a:extLst>
          </p:cNvPr>
          <p:cNvSpPr txBox="1"/>
          <p:nvPr/>
        </p:nvSpPr>
        <p:spPr>
          <a:xfrm>
            <a:off x="2873100" y="5014732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Course overview 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C45A2F3-0F6D-9144-A8EE-C0B53F05E727}"/>
              </a:ext>
            </a:extLst>
          </p:cNvPr>
          <p:cNvCxnSpPr>
            <a:cxnSpLocks/>
          </p:cNvCxnSpPr>
          <p:nvPr/>
        </p:nvCxnSpPr>
        <p:spPr>
          <a:xfrm>
            <a:off x="2149338" y="4518041"/>
            <a:ext cx="1" cy="2565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6F1DBA63-D985-A841-9F70-B559D2A1FA5C}"/>
              </a:ext>
            </a:extLst>
          </p:cNvPr>
          <p:cNvCxnSpPr/>
          <p:nvPr/>
        </p:nvCxnSpPr>
        <p:spPr>
          <a:xfrm flipH="1">
            <a:off x="2149339" y="4518041"/>
            <a:ext cx="17744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  <p:bldP spid="22" grpId="0"/>
      <p:bldP spid="25" grpId="0"/>
      <p:bldP spid="31" grpId="0"/>
      <p:bldP spid="16" grpId="0"/>
      <p:bldP spid="32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C8D11-3160-444D-A5B7-32D3A7E8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5" y="1162863"/>
            <a:ext cx="1111637" cy="11116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8A52681B-444D-0341-B441-752ACE27BAED}"/>
              </a:ext>
            </a:extLst>
          </p:cNvPr>
          <p:cNvCxnSpPr>
            <a:cxnSpLocks/>
          </p:cNvCxnSpPr>
          <p:nvPr/>
        </p:nvCxnSpPr>
        <p:spPr>
          <a:xfrm>
            <a:off x="2057132" y="0"/>
            <a:ext cx="1" cy="10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807E37-B05F-E64A-AF00-A2A1282996B2}"/>
              </a:ext>
            </a:extLst>
          </p:cNvPr>
          <p:cNvSpPr txBox="1"/>
          <p:nvPr/>
        </p:nvSpPr>
        <p:spPr>
          <a:xfrm>
            <a:off x="286143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Learning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C87262B-D4A8-0C40-94FE-D5749971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1" y="1095152"/>
            <a:ext cx="1194158" cy="11941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DCF990E5-2EC9-CA4F-B1D7-2B18FB2FB644}"/>
              </a:ext>
            </a:extLst>
          </p:cNvPr>
          <p:cNvCxnSpPr>
            <a:cxnSpLocks/>
          </p:cNvCxnSpPr>
          <p:nvPr/>
        </p:nvCxnSpPr>
        <p:spPr>
          <a:xfrm flipV="1">
            <a:off x="2937908" y="1677422"/>
            <a:ext cx="21952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9F4B69-F812-E347-806B-D8A66D70B36A}"/>
              </a:ext>
            </a:extLst>
          </p:cNvPr>
          <p:cNvSpPr txBox="1"/>
          <p:nvPr/>
        </p:nvSpPr>
        <p:spPr>
          <a:xfrm>
            <a:off x="2423350" y="1095152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5. Learn lecture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C60DC632-ACCC-3846-A987-F69AE6D0034E}"/>
              </a:ext>
            </a:extLst>
          </p:cNvPr>
          <p:cNvCxnSpPr>
            <a:cxnSpLocks/>
          </p:cNvCxnSpPr>
          <p:nvPr/>
        </p:nvCxnSpPr>
        <p:spPr>
          <a:xfrm flipV="1">
            <a:off x="6729611" y="1662614"/>
            <a:ext cx="209475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E61E564-1BB0-9A4F-8A4B-D082C811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065535"/>
            <a:ext cx="1194158" cy="1194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485106B-C936-5D4A-AE26-E3042059EB97}"/>
              </a:ext>
            </a:extLst>
          </p:cNvPr>
          <p:cNvSpPr txBox="1"/>
          <p:nvPr/>
        </p:nvSpPr>
        <p:spPr>
          <a:xfrm>
            <a:off x="6164830" y="1065535"/>
            <a:ext cx="322431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6. Take quiz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9D12782-7197-B34C-8DFC-82DFA3647255}"/>
              </a:ext>
            </a:extLst>
          </p:cNvPr>
          <p:cNvCxnSpPr>
            <a:cxnSpLocks/>
          </p:cNvCxnSpPr>
          <p:nvPr/>
        </p:nvCxnSpPr>
        <p:spPr>
          <a:xfrm>
            <a:off x="9612861" y="2824223"/>
            <a:ext cx="0" cy="93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B7A58DC-FB41-3C4B-B8C8-A4D77ADF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782" y="3864649"/>
            <a:ext cx="1194158" cy="1194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78F886B-A0CA-0340-A325-739C7E8C3A83}"/>
              </a:ext>
            </a:extLst>
          </p:cNvPr>
          <p:cNvSpPr txBox="1"/>
          <p:nvPr/>
        </p:nvSpPr>
        <p:spPr>
          <a:xfrm>
            <a:off x="9744351" y="2963305"/>
            <a:ext cx="322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7. View quiz 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result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6BC6E9C4-3B69-874B-AD4D-FAD888886EA3}"/>
              </a:ext>
            </a:extLst>
          </p:cNvPr>
          <p:cNvCxnSpPr>
            <a:cxnSpLocks/>
          </p:cNvCxnSpPr>
          <p:nvPr/>
        </p:nvCxnSpPr>
        <p:spPr>
          <a:xfrm flipH="1">
            <a:off x="6405253" y="4465331"/>
            <a:ext cx="2419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CCC25F3-4F8B-4645-9955-B280C796C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7" y="3822327"/>
            <a:ext cx="1236480" cy="1236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01DC955-ADD8-6C44-BFBA-C8A56813702E}"/>
              </a:ext>
            </a:extLst>
          </p:cNvPr>
          <p:cNvSpPr txBox="1"/>
          <p:nvPr/>
        </p:nvSpPr>
        <p:spPr>
          <a:xfrm>
            <a:off x="4119110" y="2365058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22F9C3-13CD-554F-8215-0ECADA58AC3C}"/>
              </a:ext>
            </a:extLst>
          </p:cNvPr>
          <p:cNvSpPr txBox="1"/>
          <p:nvPr/>
        </p:nvSpPr>
        <p:spPr>
          <a:xfrm>
            <a:off x="7732010" y="2305933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Quiz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178A0BC-5400-7048-AADF-2CECFDC72593}"/>
              </a:ext>
            </a:extLst>
          </p:cNvPr>
          <p:cNvSpPr txBox="1"/>
          <p:nvPr/>
        </p:nvSpPr>
        <p:spPr>
          <a:xfrm>
            <a:off x="7810367" y="5159561"/>
            <a:ext cx="362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5470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21" grpId="0"/>
      <p:bldP spid="17" grpId="1"/>
      <p:bldP spid="18" grpId="1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35" y="0"/>
            <a:ext cx="89369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28331" y="1034761"/>
            <a:ext cx="1461246" cy="58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8331" y="88032"/>
            <a:ext cx="1461245" cy="638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49153" y="2700286"/>
            <a:ext cx="1299882" cy="849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35906" y="3917577"/>
            <a:ext cx="1353670" cy="106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04342" y="2821310"/>
            <a:ext cx="1694330" cy="123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5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5" y="2136262"/>
            <a:ext cx="11634090" cy="174436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7300" dirty="0"/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MANAGER:</a:t>
            </a:r>
            <a:r>
              <a:rPr lang="en-US" dirty="0"/>
              <a:t> </a:t>
            </a:r>
            <a:r>
              <a:rPr lang="en-US">
                <a:solidFill>
                  <a:schemeClr val="tx1"/>
                </a:solidFill>
              </a:rPr>
              <a:t>View </a:t>
            </a:r>
            <a:r>
              <a:rPr lang="en-US" smtClean="0">
                <a:solidFill>
                  <a:schemeClr val="tx1"/>
                </a:solidFill>
              </a:rPr>
              <a:t>report, View </a:t>
            </a:r>
            <a:r>
              <a:rPr lang="en-US" dirty="0">
                <a:solidFill>
                  <a:schemeClr val="tx1"/>
                </a:solidFill>
              </a:rPr>
              <a:t>report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5944973" y="1561858"/>
            <a:ext cx="2564710" cy="57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2. Choose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1" y="1594006"/>
            <a:ext cx="1117919" cy="111791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23491" y="2203188"/>
            <a:ext cx="277428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1940767" y="1594006"/>
            <a:ext cx="343570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1. Open report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964" y="268703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50" y="1541052"/>
            <a:ext cx="1089286" cy="108928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06247" y="2212382"/>
            <a:ext cx="2047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7775" y="2675590"/>
            <a:ext cx="22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page</a:t>
            </a:r>
            <a:endParaRPr lang="en-US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0" y="1546741"/>
            <a:ext cx="1049520" cy="10495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27847" y="267559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Report detail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A2D501-445D-4513-B2F8-CE18F19023C3}"/>
              </a:ext>
            </a:extLst>
          </p:cNvPr>
          <p:cNvSpPr txBox="1"/>
          <p:nvPr/>
        </p:nvSpPr>
        <p:spPr>
          <a:xfrm>
            <a:off x="9131539" y="3351094"/>
            <a:ext cx="29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3. Choose a learner/author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42" y="4076512"/>
            <a:ext cx="1236480" cy="123648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9026926" y="3213307"/>
            <a:ext cx="0" cy="921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EA4159E-EF9B-DA4D-8565-8131E336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313B13B-21BC-5946-8FBE-E80E51A1F19F}"/>
              </a:ext>
            </a:extLst>
          </p:cNvPr>
          <p:cNvSpPr txBox="1"/>
          <p:nvPr/>
        </p:nvSpPr>
        <p:spPr>
          <a:xfrm>
            <a:off x="7735300" y="5091924"/>
            <a:ext cx="258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Detail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5536C22-DAE6-A643-8531-18B54D7A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0570" y="4076512"/>
            <a:ext cx="1089286" cy="10892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DB6ACF9-473E-ED46-9E22-128D1083B66B}"/>
              </a:ext>
            </a:extLst>
          </p:cNvPr>
          <p:cNvCxnSpPr>
            <a:cxnSpLocks/>
          </p:cNvCxnSpPr>
          <p:nvPr/>
        </p:nvCxnSpPr>
        <p:spPr>
          <a:xfrm flipH="1">
            <a:off x="6313251" y="4708046"/>
            <a:ext cx="18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21" grpId="0"/>
      <p:bldP spid="25" grpId="0"/>
      <p:bldP spid="31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46D7A50-FA7E-B34F-ADD2-A393F4E8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46" y="297820"/>
            <a:ext cx="7158381" cy="51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71247" y="1431709"/>
            <a:ext cx="1398494" cy="728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60025" y="403412"/>
            <a:ext cx="1389528" cy="623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71247" y="3412909"/>
            <a:ext cx="1398494" cy="728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69342" y="4347881"/>
            <a:ext cx="1416423" cy="896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CF77BB2-2628-2547-8BCD-026797D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2" y="1226521"/>
            <a:ext cx="3217072" cy="24625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434A822-A8EF-5846-837D-07A3AE18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013" y="1226522"/>
            <a:ext cx="3217072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555C1BA-E8EE-1E45-B11C-44FAC077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33" y="1226522"/>
            <a:ext cx="3283363" cy="2462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1A82F2E5-8BC6-034C-B079-82A00E93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50" y="3747866"/>
            <a:ext cx="2257876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039C118A-F030-F148-852D-5189CACEEFC9}"/>
              </a:ext>
            </a:extLst>
          </p:cNvPr>
          <p:cNvSpPr txBox="1">
            <a:spLocks/>
          </p:cNvSpPr>
          <p:nvPr/>
        </p:nvSpPr>
        <p:spPr>
          <a:xfrm>
            <a:off x="3683577" y="3747866"/>
            <a:ext cx="393994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CHALLENGES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178E8E3-F077-D743-BF33-431F9FE58799}"/>
              </a:ext>
            </a:extLst>
          </p:cNvPr>
          <p:cNvSpPr txBox="1">
            <a:spLocks/>
          </p:cNvSpPr>
          <p:nvPr/>
        </p:nvSpPr>
        <p:spPr>
          <a:xfrm>
            <a:off x="7597218" y="3531770"/>
            <a:ext cx="4355391" cy="1584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FUTURE </a:t>
            </a:r>
            <a:r>
              <a:rPr 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5871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5" y="1488702"/>
            <a:ext cx="5800730" cy="2691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153490" y="1488702"/>
            <a:ext cx="574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Send employees outside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153490" y="2135033"/>
            <a:ext cx="489301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Lower employees’ trust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Expensive solution 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9D1DDC6-62CA-DA4C-BA20-2C28702E468A}"/>
              </a:ext>
            </a:extLst>
          </p:cNvPr>
          <p:cNvSpPr/>
          <p:nvPr/>
        </p:nvSpPr>
        <p:spPr>
          <a:xfrm>
            <a:off x="5574583" y="1338325"/>
            <a:ext cx="5302423" cy="24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Tightness and clarity. There are different specific training plans, each consisting of programs and courses related to a particular field</a:t>
            </a:r>
            <a:r>
              <a:rPr lang="en-US" sz="24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Monitor everything through reports or statistics.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A7869F6-13D7-2948-81D4-5E62B85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38325"/>
            <a:ext cx="4819450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0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8F0FB66-9AE7-BD4C-88DB-68440C1649FD}"/>
              </a:ext>
            </a:extLst>
          </p:cNvPr>
          <p:cNvSpPr/>
          <p:nvPr/>
        </p:nvSpPr>
        <p:spPr>
          <a:xfrm>
            <a:off x="3808024" y="1469271"/>
            <a:ext cx="75067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Currently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only supports the web </a:t>
            </a: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platform</a:t>
            </a:r>
          </a:p>
          <a:p>
            <a:pPr marL="457200" lvl="0" indent="-457200"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At the present, learners can not participate to the plans </a:t>
            </a: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actively</a:t>
            </a:r>
            <a:endParaRPr lang="en-US" sz="2800" dirty="0" smtClean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notification system is not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1BD291-3A26-2340-94EF-C5E88094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36" y="1469271"/>
            <a:ext cx="3294308" cy="36145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C8737E3-4502-624F-BAA4-9F9E2A3BD656}"/>
              </a:ext>
            </a:extLst>
          </p:cNvPr>
          <p:cNvSpPr/>
          <p:nvPr/>
        </p:nvSpPr>
        <p:spPr>
          <a:xfrm>
            <a:off x="5408023" y="1546696"/>
            <a:ext cx="6105167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Develop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and improve system on mobile platforms such as iOS, Android, </a:t>
            </a: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...</a:t>
            </a: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Allow learners participate to plans actively</a:t>
            </a:r>
            <a:endParaRPr lang="en-US" sz="28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0" indent="-4572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 smtClean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Implement </a:t>
            </a: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notification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A74B24-1980-294D-97CF-92B5FAD8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4" y="1546696"/>
            <a:ext cx="4819450" cy="31978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9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245110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964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690204-0ED1-144E-9506-D6298348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1" y="1595989"/>
            <a:ext cx="260858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9" y="1448341"/>
            <a:ext cx="5800730" cy="326291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314071" y="1448341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Buy course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314071" y="2156227"/>
            <a:ext cx="5394999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content of course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Can not manage learners’ process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endParaRPr lang="en-US" sz="24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Current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4F3035-0B7C-F545-B58A-DA1685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6" y="1424237"/>
            <a:ext cx="6028616" cy="278839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CA7C61-2476-154F-B4A0-92283CFB704D}"/>
              </a:ext>
            </a:extLst>
          </p:cNvPr>
          <p:cNvSpPr txBox="1"/>
          <p:nvPr/>
        </p:nvSpPr>
        <p:spPr>
          <a:xfrm>
            <a:off x="6566067" y="1424237"/>
            <a:ext cx="442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Share training program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6566067" y="2747676"/>
            <a:ext cx="504431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Lack of privacy on training courses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Loss of Control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40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User information can be exposed to third party</a:t>
            </a:r>
          </a:p>
        </p:txBody>
      </p:sp>
    </p:spTree>
    <p:extLst>
      <p:ext uri="{BB962C8B-B14F-4D97-AF65-F5344CB8AC3E}">
        <p14:creationId xmlns:p14="http://schemas.microsoft.com/office/powerpoint/2010/main" val="7144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AF61EC1-08F4-2840-851A-37F400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0168D5-2D15-514C-9B04-8D0738937CC8}"/>
              </a:ext>
            </a:extLst>
          </p:cNvPr>
          <p:cNvSpPr txBox="1"/>
          <p:nvPr/>
        </p:nvSpPr>
        <p:spPr>
          <a:xfrm>
            <a:off x="209145" y="1606061"/>
            <a:ext cx="7972954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Provide a system for corporations to train their employees with security and conveniences.</a:t>
            </a:r>
          </a:p>
          <a:p>
            <a:pPr marL="342900" lvl="0" indent="-342900">
              <a:spcAft>
                <a:spcPts val="1000"/>
              </a:spcAft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Analyze employees’ studies to make improvements base on results.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en-US" sz="2800" dirty="0"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Corporations can manage their training plans and users participated in it with ease.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6AAAEEB-C882-3148-9D0D-099ABD32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6" y="1082040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99F39-6E94-0944-9BDA-DE91B6A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1610022"/>
            <a:ext cx="6593799" cy="33988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B816EE-FEE0-5741-8221-CD9CFC24DE83}"/>
              </a:ext>
            </a:extLst>
          </p:cNvPr>
          <p:cNvSpPr txBox="1"/>
          <p:nvPr/>
        </p:nvSpPr>
        <p:spPr>
          <a:xfrm>
            <a:off x="8064165" y="216777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hierarchy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="" xmlns:a16="http://schemas.microsoft.com/office/drawing/2014/main" id="{4761B60A-BB30-7747-99D6-1ED8AB40DFF0}"/>
              </a:ext>
            </a:extLst>
          </p:cNvPr>
          <p:cNvSpPr/>
          <p:nvPr/>
        </p:nvSpPr>
        <p:spPr>
          <a:xfrm>
            <a:off x="7237379" y="2098644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CDDEAB-B808-8044-905E-4AB2C73B7F8C}"/>
              </a:ext>
            </a:extLst>
          </p:cNvPr>
          <p:cNvSpPr txBox="1"/>
          <p:nvPr/>
        </p:nvSpPr>
        <p:spPr>
          <a:xfrm>
            <a:off x="7412412" y="218726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D2666D-3253-0344-AB91-F9A324611F28}"/>
              </a:ext>
            </a:extLst>
          </p:cNvPr>
          <p:cNvSpPr txBox="1"/>
          <p:nvPr/>
        </p:nvSpPr>
        <p:spPr>
          <a:xfrm>
            <a:off x="8064165" y="299006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="" xmlns:a16="http://schemas.microsoft.com/office/drawing/2014/main" id="{1DB6166E-D7FD-5343-A962-C36DE3BFF32B}"/>
              </a:ext>
            </a:extLst>
          </p:cNvPr>
          <p:cNvSpPr/>
          <p:nvPr/>
        </p:nvSpPr>
        <p:spPr>
          <a:xfrm>
            <a:off x="7237379" y="2920937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8F50A9-544C-D540-B550-FBF9840EFBB0}"/>
              </a:ext>
            </a:extLst>
          </p:cNvPr>
          <p:cNvSpPr txBox="1"/>
          <p:nvPr/>
        </p:nvSpPr>
        <p:spPr>
          <a:xfrm>
            <a:off x="7402684" y="300955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341A57-DA40-9847-BC19-2474E2CC8842}"/>
              </a:ext>
            </a:extLst>
          </p:cNvPr>
          <p:cNvSpPr txBox="1"/>
          <p:nvPr/>
        </p:nvSpPr>
        <p:spPr>
          <a:xfrm>
            <a:off x="8064165" y="3812360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architecture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="" xmlns:a16="http://schemas.microsoft.com/office/drawing/2014/main" id="{B3D61B02-8D2A-C742-BC36-82701EAE6017}"/>
              </a:ext>
            </a:extLst>
          </p:cNvPr>
          <p:cNvSpPr/>
          <p:nvPr/>
        </p:nvSpPr>
        <p:spPr>
          <a:xfrm>
            <a:off x="7237379" y="3743230"/>
            <a:ext cx="651753" cy="66148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B9C31A-5B8C-2644-8AC6-70B337662BF0}"/>
              </a:ext>
            </a:extLst>
          </p:cNvPr>
          <p:cNvSpPr txBox="1"/>
          <p:nvPr/>
        </p:nvSpPr>
        <p:spPr>
          <a:xfrm>
            <a:off x="7392956" y="384157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17002322-DCA1-8241-93DF-B699BC7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5" y="102141"/>
            <a:ext cx="10396882" cy="115196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84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2121</TotalTime>
  <Words>1190</Words>
  <Application>Microsoft Macintosh PowerPoint</Application>
  <PresentationFormat>Widescreen</PresentationFormat>
  <Paragraphs>286</Paragraphs>
  <Slides>54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Apple Color Emoji</vt:lpstr>
      <vt:lpstr>Arial Hebrew</vt:lpstr>
      <vt:lpstr>Calibri</vt:lpstr>
      <vt:lpstr>Helvetica</vt:lpstr>
      <vt:lpstr>Impact</vt:lpstr>
      <vt:lpstr>Mangal</vt:lpstr>
      <vt:lpstr>Open Sans</vt:lpstr>
      <vt:lpstr>Wingdings</vt:lpstr>
      <vt:lpstr>Arial</vt:lpstr>
      <vt:lpstr>Main Event</vt:lpstr>
      <vt:lpstr>CORPORATE TRAINING SYSTEM</vt:lpstr>
      <vt:lpstr>OUTLINE</vt:lpstr>
      <vt:lpstr>INTRODUCTION</vt:lpstr>
      <vt:lpstr>Current situation</vt:lpstr>
      <vt:lpstr>Current situation</vt:lpstr>
      <vt:lpstr>Current situation</vt:lpstr>
      <vt:lpstr>Current situation</vt:lpstr>
      <vt:lpstr>SOLUTIONS</vt:lpstr>
      <vt:lpstr>IMPLEMENTATION</vt:lpstr>
      <vt:lpstr>Data hierarchy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HTTP live streaming</vt:lpstr>
      <vt:lpstr>HTTP live streaming</vt:lpstr>
      <vt:lpstr>PowerPoint Presentation</vt:lpstr>
      <vt:lpstr>DEMONSTRATION</vt:lpstr>
      <vt:lpstr>DEMO MANAGER: CREATE plan, Create program</vt:lpstr>
      <vt:lpstr>PROCESS: </vt:lpstr>
      <vt:lpstr>PowerPoint Presentation</vt:lpstr>
      <vt:lpstr>ENTITIES</vt:lpstr>
      <vt:lpstr>DEMO author: CREATE Course </vt:lpstr>
      <vt:lpstr>PROCESS</vt:lpstr>
      <vt:lpstr>PowerPoint Presentation</vt:lpstr>
      <vt:lpstr>PowerPoint Presentation</vt:lpstr>
      <vt:lpstr>DEMO MANAGER: REView course</vt:lpstr>
      <vt:lpstr>PROCESS</vt:lpstr>
      <vt:lpstr>ENTITIES</vt:lpstr>
      <vt:lpstr>DEMO Learner: Enroll course, learn lecture, take quiz</vt:lpstr>
      <vt:lpstr>PROCESS</vt:lpstr>
      <vt:lpstr>PowerPoint Presentation</vt:lpstr>
      <vt:lpstr>ENTITIES</vt:lpstr>
      <vt:lpstr>DEMO MANAGER: View report, View report detail</vt:lpstr>
      <vt:lpstr>PROCESS</vt:lpstr>
      <vt:lpstr>ENTITIES</vt:lpstr>
      <vt:lpstr>VALUES</vt:lpstr>
      <vt:lpstr>VALUES</vt:lpstr>
      <vt:lpstr>CHALLENGES</vt:lpstr>
      <vt:lpstr>FUTURE PLANS</vt:lpstr>
      <vt:lpstr>THANK YOU FOR LISTENING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TRAINING SYSTEM</dc:title>
  <dc:creator>Microsoft Office User</dc:creator>
  <cp:lastModifiedBy>Microsoft Office User</cp:lastModifiedBy>
  <cp:revision>137</cp:revision>
  <dcterms:created xsi:type="dcterms:W3CDTF">2018-04-18T03:06:46Z</dcterms:created>
  <dcterms:modified xsi:type="dcterms:W3CDTF">2018-05-02T16:24:01Z</dcterms:modified>
</cp:coreProperties>
</file>